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2" r:id="rId6"/>
    <p:sldId id="283" r:id="rId7"/>
    <p:sldId id="297" r:id="rId8"/>
    <p:sldId id="299" r:id="rId9"/>
    <p:sldId id="298" r:id="rId10"/>
    <p:sldId id="293" r:id="rId11"/>
    <p:sldId id="284" r:id="rId12"/>
    <p:sldId id="301" r:id="rId13"/>
    <p:sldId id="300" r:id="rId14"/>
    <p:sldId id="291" r:id="rId15"/>
    <p:sldId id="296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57" d="100"/>
          <a:sy n="57" d="100"/>
        </p:scale>
        <p:origin x="60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B0C84B-8959-4145-885C-DEBDF1E5F43E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2020년 10월 16일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1AB2845-01FE-4B62-9293-9966A781D13B}" type="datetime4">
              <a:rPr lang="ko-KR" altLang="en-US" smtClean="0"/>
              <a:pPr/>
              <a:t>2020년 10월 16일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96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606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4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37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53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12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55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96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793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892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37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60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=""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6" name="텍스트 개체 틀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/>
              <a:t>부제목</a:t>
            </a:r>
            <a:endParaRPr lang="en-ZA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en-ZA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en-ZA" dirty="0"/>
          </a:p>
        </p:txBody>
      </p:sp>
      <p:sp>
        <p:nvSpPr>
          <p:cNvPr id="11" name="텍스트 개체 틀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ko-KR" altLang="en-US" smtClean="0"/>
              <a:t>마스터 텍스트 스타일을 편집합니다</a:t>
            </a:r>
          </a:p>
          <a:p>
            <a:pPr lvl="1" rtl="0"/>
            <a:r>
              <a:rPr lang="ko-KR" altLang="en-US" smtClean="0"/>
              <a:t>둘째 수준</a:t>
            </a:r>
          </a:p>
          <a:p>
            <a:pPr lvl="2" rtl="0"/>
            <a:r>
              <a:rPr lang="ko-KR" altLang="en-US" smtClean="0"/>
              <a:t>셋째 수준</a:t>
            </a:r>
          </a:p>
          <a:p>
            <a:pPr lvl="3" rtl="0"/>
            <a:r>
              <a:rPr lang="ko-KR" altLang="en-US" smtClean="0"/>
              <a:t>넷째 수준</a:t>
            </a:r>
          </a:p>
          <a:p>
            <a:pPr lvl="4" rtl="0"/>
            <a:r>
              <a:rPr lang="ko-KR" altLang="en-US" smtClean="0"/>
              <a:t>다섯째 수준</a:t>
            </a:r>
            <a:endParaRPr lang="en-ZA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"/>
              <a:t>바닥글 추가</a:t>
            </a:r>
            <a:endParaRPr lang="en-ZA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ZA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=""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프레젠테이션 제목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ZA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1">
            <a:extLst>
              <a:ext uri="{FF2B5EF4-FFF2-40B4-BE49-F238E27FC236}">
                <a16:creationId xmlns=""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10" name="부제목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그림 개체 틀 6">
            <a:extLst>
              <a:ext uri="{FF2B5EF4-FFF2-40B4-BE49-F238E27FC236}">
                <a16:creationId xmlns=""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6" name="제목 5">
            <a:extLst>
              <a:ext uri="{FF2B5EF4-FFF2-40B4-BE49-F238E27FC236}">
                <a16:creationId xmlns=""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11" name="부제목 2">
            <a:extLst>
              <a:ext uri="{FF2B5EF4-FFF2-40B4-BE49-F238E27FC236}">
                <a16:creationId xmlns=""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비교 왼쪽 개체 틀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비교 왼쪽 개체 틀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캡션 입력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=""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=""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=""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=""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회사 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페이지 제목 편집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클릭하여 페이지 제목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4" name="텍스트 상자 3">
            <a:extLst>
              <a:ext uri="{FF2B5EF4-FFF2-40B4-BE49-F238E27FC236}">
                <a16:creationId xmlns=""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288442"/>
            <a:ext cx="1662546" cy="44672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600"/>
              </a:lnSpc>
            </a:pPr>
            <a:r>
              <a:rPr lang="ko-KR" altLang="en-U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번째</a:t>
            </a:r>
            <a:r>
              <a:rPr lang="ko-KR" altLang="en-ZA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ZA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b="1" spc="-100" noProof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spc="-100" noProof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컨설턴트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www.dbcut.com/bbs/index.php" TargetMode="External"/><Relationship Id="rId7" Type="http://schemas.openxmlformats.org/officeDocument/2006/relationships/hyperlink" Target="https://www.shinhancard.com/pconts/html/main.html?_refer=https://www.dbcut.com/bbs/bbs.php?table=newsite&amp;query=viewDBCUT&amp;uid=8858&amp;dbcuturl=https://www.shinhancar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4560dh.com/" TargetMode="External"/><Relationship Id="rId5" Type="http://schemas.openxmlformats.org/officeDocument/2006/relationships/hyperlink" Target="https://www.collectluxe.com/" TargetMode="External"/><Relationship Id="rId4" Type="http://schemas.openxmlformats.org/officeDocument/2006/relationships/hyperlink" Target="http://www.ex-it.co.kr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ko-KR" altLang="en-US" dirty="0" err="1" smtClean="0"/>
              <a:t>웹페이지</a:t>
            </a:r>
            <a:r>
              <a:rPr lang="ko-KR" altLang="en-US" dirty="0" smtClean="0"/>
              <a:t> 제작 및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페르소나 분석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spc="-80" dirty="0" smtClean="0"/>
              <a:t>멀티미디어 </a:t>
            </a:r>
            <a:r>
              <a:rPr lang="ko-KR" altLang="en-US" spc="-80" dirty="0" err="1" smtClean="0"/>
              <a:t>컨텐츠</a:t>
            </a:r>
            <a:endParaRPr lang="en-US" altLang="ko-KR" spc="-80" dirty="0" smtClean="0"/>
          </a:p>
          <a:p>
            <a:pPr rtl="0"/>
            <a:r>
              <a:rPr lang="ko-KR" altLang="en-US" spc="-80" dirty="0" err="1" smtClean="0"/>
              <a:t>유청</a:t>
            </a:r>
            <a:endParaRPr lang="en-US" altLang="ko-KR" spc="-80" dirty="0"/>
          </a:p>
        </p:txBody>
      </p:sp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sz="4000" dirty="0" smtClean="0"/>
              <a:t>페르소나 분석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>_ </a:t>
            </a:r>
            <a:r>
              <a:rPr lang="en-US" altLang="ko-KR" sz="4000" dirty="0" smtClean="0"/>
              <a:t>Y</a:t>
            </a:r>
            <a:r>
              <a:rPr lang="en-US" altLang="ko-KR" sz="4000" dirty="0" smtClean="0">
                <a:solidFill>
                  <a:schemeClr val="bg1">
                    <a:lumMod val="75000"/>
                  </a:schemeClr>
                </a:solidFill>
              </a:rPr>
              <a:t>(Younger)</a:t>
            </a:r>
            <a:r>
              <a:rPr lang="en-US" altLang="ko-KR" sz="4000" dirty="0" smtClean="0"/>
              <a:t> </a:t>
            </a:r>
            <a:r>
              <a:rPr lang="en-US" altLang="ko-KR" sz="4000" dirty="0" smtClean="0"/>
              <a:t>Team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ZA" dirty="0"/>
          </a:p>
        </p:txBody>
      </p:sp>
      <p:sp>
        <p:nvSpPr>
          <p:cNvPr id="9" name="직사각형 8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59390"/>
              </p:ext>
            </p:extLst>
          </p:nvPr>
        </p:nvGraphicFramePr>
        <p:xfrm>
          <a:off x="432000" y="1155035"/>
          <a:ext cx="9198001" cy="52467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7221"/>
                <a:gridCol w="3820390"/>
                <a:gridCol w="3820390"/>
              </a:tblGrid>
              <a:tr h="10576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Party 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Type</a:t>
                      </a:r>
                      <a:endParaRPr lang="ko-KR" altLang="en-US" sz="2400" dirty="0" smtClean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Rest 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Type</a:t>
                      </a:r>
                      <a:endParaRPr lang="ko-KR" altLang="en-US" sz="2400" dirty="0" smtClean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5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성격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적극적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즉흥적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어반타입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분위기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휴식중시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정적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힐링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6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비교적 짧은 여행시간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기억에 남을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Night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Program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비교적 충분한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여행지별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자유시간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 위주의 지역 선정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919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설정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Night Program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옵션에 따른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합리적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선에서 높은 비용 책정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자유시간을 늘리므로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합리적으로 저렴한 비용 책정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1551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늦은 일과시작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이른 일과종료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루트에 대한 사전의견조율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여러가지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상황 대비 세부규정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Web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지역별 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Hot place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추가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Slow O type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유사한 루트 설계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세부옵션 설정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여행지에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 인솔자의 깊은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이해도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Web: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안정을 주는 자연배경 및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여행지내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힐링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카테고리 추가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참고사이트</a:t>
            </a:r>
            <a:endParaRPr lang="ko-KR" altLang="en-ZA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538" y="1343906"/>
            <a:ext cx="5508655" cy="3933645"/>
          </a:xfrm>
        </p:spPr>
        <p:txBody>
          <a:bodyPr rtlCol="0"/>
          <a:lstStyle/>
          <a:p>
            <a:r>
              <a:rPr lang="ko-KR" altLang="en-US" b="1" dirty="0" err="1" smtClean="0">
                <a:solidFill>
                  <a:schemeClr val="accent1">
                    <a:lumMod val="75000"/>
                  </a:schemeClr>
                </a:solidFill>
              </a:rPr>
              <a:t>디비컷</a:t>
            </a:r>
            <a:r>
              <a:rPr lang="ko-KR" altLang="en-US" b="1" u="sng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hlinkClick r:id="rId3"/>
              </a:rPr>
              <a:t>https://www.dbcut.com/bbs/index.php</a:t>
            </a:r>
            <a:endParaRPr lang="en-US" altLang="ko-KR" dirty="0" smtClean="0"/>
          </a:p>
          <a:p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://www.ex-it.co.kr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https://www.collectluxe.com</a:t>
            </a:r>
            <a:r>
              <a:rPr lang="en-US" altLang="ko-KR" dirty="0" smtClean="0">
                <a:hlinkClick r:id="rId5"/>
              </a:rPr>
              <a:t>/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http://www.4560dh.com/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https://www.shinhancard.com/pconts/html/main.html?_refer=https://www.dbcut.com/bbs/bbs.php?table=newsite&amp;query=viewDBCUT&amp;uid=8858&amp;dbcuturl=https%3A%2F%2Fwww.shinhancard.com%2F</a:t>
            </a:r>
            <a:endParaRPr lang="ko-KR" altLang="en-ZA" dirty="0"/>
          </a:p>
        </p:txBody>
      </p:sp>
      <p:pic>
        <p:nvPicPr>
          <p:cNvPr id="19" name="그림 개체 틀 18">
            <a:extLst>
              <a:ext uri="{FF2B5EF4-FFF2-40B4-BE49-F238E27FC236}">
                <a16:creationId xmlns=""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>
            <a:extLst>
              <a:ext uri="{FF2B5EF4-FFF2-40B4-BE49-F238E27FC236}">
                <a16:creationId xmlns=""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875" y="2591765"/>
            <a:ext cx="6798250" cy="1674470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</a:rPr>
              <a:t>!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650538"/>
            <a:ext cx="6798250" cy="1370227"/>
          </a:xfrm>
        </p:spPr>
        <p:txBody>
          <a:bodyPr rtlCol="0" anchor="ctr" anchorCtr="0"/>
          <a:lstStyle/>
          <a:p>
            <a:pPr rtl="0"/>
            <a:r>
              <a:rPr lang="ko-KR" altLang="en-US" dirty="0" smtClean="0"/>
              <a:t>홈페이지 구상</a:t>
            </a:r>
            <a:endParaRPr lang="en-US" altLang="ko-KR" dirty="0"/>
          </a:p>
        </p:txBody>
      </p:sp>
      <p:sp>
        <p:nvSpPr>
          <p:cNvPr id="4" name="부제목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US" altLang="ko-KR" spc="-8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 dirty="0"/>
          </a:p>
        </p:txBody>
      </p:sp>
      <p:sp>
        <p:nvSpPr>
          <p:cNvPr id="2" name="직사각형 1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ko-KR" altLang="en-US" dirty="0" smtClean="0"/>
              <a:t>현지 인솔 여행사 홈페이지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721630" y="2693324"/>
            <a:ext cx="4908170" cy="781951"/>
          </a:xfrm>
        </p:spPr>
        <p:txBody>
          <a:bodyPr rtlCol="0"/>
          <a:lstStyle/>
          <a:p>
            <a:pPr rtl="0"/>
            <a:r>
              <a:rPr lang="ko-KR" altLang="en-US" sz="2000" i="0" dirty="0" smtClean="0">
                <a:latin typeface="맑은 고딕" panose="020B0503020000020004" pitchFamily="50" charset="-127"/>
              </a:rPr>
              <a:t>여행객을 위한 현지 인솔 홈페이지</a:t>
            </a:r>
            <a:endParaRPr lang="en-US" altLang="ko-KR" sz="2000" i="0" dirty="0">
              <a:latin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algn="r">
              <a:buNone/>
            </a:pPr>
            <a:r>
              <a:rPr lang="ko-KR" altLang="en-US" dirty="0" smtClean="0"/>
              <a:t>자유여행에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ko-KR" altLang="en-US" dirty="0" smtClean="0"/>
              <a:t>안전한 패키지 여행의 장점을 더한</a:t>
            </a:r>
            <a:endParaRPr lang="en-US" altLang="ko-KR" dirty="0" smtClean="0"/>
          </a:p>
          <a:p>
            <a:pPr marL="0" indent="0" algn="r">
              <a:buNone/>
            </a:pPr>
            <a:r>
              <a:rPr lang="ko-KR" altLang="en-US" dirty="0" smtClean="0"/>
              <a:t>현지 인솔 여행사</a:t>
            </a:r>
            <a:endParaRPr lang="en-US" altLang="ko-KR" dirty="0" smtClean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dirty="0" smtClean="0"/>
              <a:t>여행 스타일에 따른 패키지 루트 형성</a:t>
            </a:r>
            <a:endParaRPr lang="en-US" altLang="ko-KR" dirty="0" smtClean="0"/>
          </a:p>
        </p:txBody>
      </p:sp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레이아웃 참고 예시 </a:t>
            </a:r>
            <a:r>
              <a:rPr lang="en-US" altLang="ko-KR" dirty="0" smtClean="0"/>
              <a:t>_ </a:t>
            </a:r>
            <a:r>
              <a:rPr lang="ko-KR" altLang="en-US" dirty="0" smtClean="0"/>
              <a:t>버튼형</a:t>
            </a:r>
            <a:endParaRPr lang="ko-KR" altLang="en-ZA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967771"/>
            <a:ext cx="6183900" cy="52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1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레이아웃 참고 예시 </a:t>
            </a:r>
            <a:r>
              <a:rPr lang="en-US" altLang="ko-KR" dirty="0" smtClean="0"/>
              <a:t>_ </a:t>
            </a:r>
            <a:r>
              <a:rPr lang="ko-KR" altLang="en-US" dirty="0" err="1" smtClean="0"/>
              <a:t>캘린더형</a:t>
            </a:r>
            <a:endParaRPr lang="ko-KR" altLang="en-ZA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24" y="1021484"/>
            <a:ext cx="6478651" cy="5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레이아웃 참고 예시 </a:t>
            </a:r>
            <a:r>
              <a:rPr lang="en-US" altLang="ko-KR" dirty="0" smtClean="0"/>
              <a:t>_ </a:t>
            </a:r>
            <a:r>
              <a:rPr lang="ko-KR" altLang="en-US" dirty="0" err="1" smtClean="0"/>
              <a:t>검색형</a:t>
            </a:r>
            <a:endParaRPr lang="ko-KR" altLang="en-ZA" dirty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27" y="1004858"/>
            <a:ext cx="7334645" cy="51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>
            <a:extLst>
              <a:ext uri="{FF2B5EF4-FFF2-40B4-BE49-F238E27FC236}">
                <a16:creationId xmlns=""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2" b="7572"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E067C8F-5267-7147-B398-AD99FAB4105A}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650538"/>
            <a:ext cx="6798250" cy="1370227"/>
          </a:xfrm>
        </p:spPr>
        <p:txBody>
          <a:bodyPr rtlCol="0" anchor="ctr" anchorCtr="0"/>
          <a:lstStyle/>
          <a:p>
            <a:pPr rtl="0"/>
            <a:r>
              <a:rPr lang="en-US" altLang="ko-KR" dirty="0" smtClean="0"/>
              <a:t>User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  <p:sp>
        <p:nvSpPr>
          <p:cNvPr id="4" name="부제목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n-US" altLang="ko-KR" spc="-8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ZA" dirty="0"/>
          </a:p>
        </p:txBody>
      </p:sp>
      <p:sp>
        <p:nvSpPr>
          <p:cNvPr id="7" name="직사각형 6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 smtClean="0"/>
              <a:t>페르소나 </a:t>
            </a:r>
            <a:r>
              <a:rPr lang="ko-KR" altLang="en-US" sz="4000" dirty="0" smtClean="0"/>
              <a:t>분석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ZA" dirty="0"/>
          </a:p>
        </p:txBody>
      </p:sp>
      <p:sp>
        <p:nvSpPr>
          <p:cNvPr id="9" name="직사각형 8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gray">
          <a:xfrm>
            <a:off x="889041" y="3772831"/>
            <a:ext cx="4243636" cy="135839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8100000" scaled="1"/>
            <a:tileRect/>
          </a:gradFill>
          <a:ln w="19050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scene3d>
            <a:camera prst="legacyPerspectiveTopRight"/>
            <a:lightRig rig="balanced" dir="b"/>
          </a:scene3d>
          <a:sp3d extrusionH="163500" prstMaterial="flat">
            <a:bevelT w="13500" h="13500" prst="angle"/>
            <a:bevelB w="13500" h="13500" prst="angle"/>
            <a:extrusionClr>
              <a:schemeClr val="accent6"/>
            </a:extrusion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879764" y="2408562"/>
            <a:ext cx="4218644" cy="1343247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3500000" scaled="1"/>
            <a:tileRect/>
          </a:gradFill>
          <a:ln w="9525" algn="ctr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scene3d>
            <a:camera prst="perspectiveHeroicExtremeLeftFacing" fov="0">
              <a:rot lat="0" lon="0" rev="0"/>
            </a:camera>
            <a:lightRig rig="balanced" dir="b"/>
          </a:scene3d>
          <a:sp3d prstMaterial="flat">
            <a:bevelT w="0" h="0" prst="angle"/>
            <a:bevelB w="0" h="0" prst="angle"/>
            <a:extrusionClr>
              <a:schemeClr val="accent4"/>
            </a:extrusion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1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ko-KR" sz="1600" dirty="0" smtClean="0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gray">
          <a:xfrm>
            <a:off x="5183037" y="3762320"/>
            <a:ext cx="4056473" cy="136842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905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scene3d>
            <a:camera prst="legacyPerspectiveTopLeft"/>
            <a:lightRig rig="balanced" dir="b"/>
          </a:scene3d>
          <a:sp3d extrusionH="163500" prstMaterial="flat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gray">
          <a:xfrm>
            <a:off x="5190974" y="2387298"/>
            <a:ext cx="4048536" cy="1364512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8900000" scaled="1"/>
            <a:tileRect/>
          </a:gradFill>
          <a:ln w="19050" algn="ctr">
            <a:noFill/>
            <a:miter lim="800000"/>
            <a:headEnd/>
            <a:tailEnd/>
          </a:ln>
          <a:effectLst/>
          <a:scene3d>
            <a:camera prst="orthographicFront"/>
            <a:lightRig rig="balanced" dir="b"/>
          </a:scene3d>
          <a:sp3d extrusionH="5080000" prstMaterial="flat">
            <a:bevelT w="13500" h="13500" prst="angle"/>
            <a:bevelB w="13500" h="13500" prst="angle"/>
            <a:extrusionClr>
              <a:schemeClr val="accent3"/>
            </a:extrusionClr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flatTx/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black">
          <a:xfrm>
            <a:off x="1269529" y="3990920"/>
            <a:ext cx="2515351" cy="8586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천천히 도는 루트 선호</a:t>
            </a:r>
            <a:endParaRPr kumimoji="1"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연령</a:t>
            </a:r>
            <a:r>
              <a:rPr kumimoji="1"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: 40</a:t>
            </a: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세 이상</a:t>
            </a:r>
            <a:endParaRPr kumimoji="1" lang="ko-KR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19" name="원형 57"/>
          <p:cNvSpPr/>
          <p:nvPr/>
        </p:nvSpPr>
        <p:spPr>
          <a:xfrm>
            <a:off x="3756714" y="2403299"/>
            <a:ext cx="2796756" cy="2724889"/>
          </a:xfrm>
          <a:prstGeom prst="pie">
            <a:avLst>
              <a:gd name="adj1" fmla="val 5453513"/>
              <a:gd name="adj2" fmla="val 10884438"/>
            </a:avLst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 w="889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원형 56"/>
          <p:cNvSpPr/>
          <p:nvPr/>
        </p:nvSpPr>
        <p:spPr>
          <a:xfrm>
            <a:off x="3741044" y="2405624"/>
            <a:ext cx="2758128" cy="2681014"/>
          </a:xfrm>
          <a:prstGeom prst="pie">
            <a:avLst>
              <a:gd name="adj1" fmla="val 16200787"/>
              <a:gd name="adj2" fmla="val 25450"/>
            </a:avLst>
          </a:prstGeom>
          <a:solidFill>
            <a:schemeClr val="accent3"/>
          </a:solidFill>
          <a:ln>
            <a:noFill/>
          </a:ln>
          <a:scene3d>
            <a:camera prst="orthographicFront"/>
            <a:lightRig rig="threePt" dir="t"/>
          </a:scene3d>
          <a:sp3d>
            <a:bevelT w="889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원형 55"/>
          <p:cNvSpPr/>
          <p:nvPr/>
        </p:nvSpPr>
        <p:spPr>
          <a:xfrm>
            <a:off x="3720783" y="2380588"/>
            <a:ext cx="2779445" cy="2747600"/>
          </a:xfrm>
          <a:prstGeom prst="pie">
            <a:avLst>
              <a:gd name="adj1" fmla="val 21554844"/>
              <a:gd name="adj2" fmla="val 5344882"/>
            </a:avLst>
          </a:prstGeom>
          <a:solidFill>
            <a:schemeClr val="accent5"/>
          </a:solidFill>
          <a:ln>
            <a:noFill/>
          </a:ln>
          <a:scene3d>
            <a:camera prst="orthographicFront"/>
            <a:lightRig rig="threePt" dir="t"/>
          </a:scene3d>
          <a:sp3d>
            <a:bevelT w="889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원형 54"/>
          <p:cNvSpPr/>
          <p:nvPr/>
        </p:nvSpPr>
        <p:spPr>
          <a:xfrm>
            <a:off x="3755091" y="2413544"/>
            <a:ext cx="2798379" cy="2682406"/>
          </a:xfrm>
          <a:prstGeom prst="pie">
            <a:avLst>
              <a:gd name="adj1" fmla="val 10776917"/>
              <a:gd name="adj2" fmla="val 16186135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w="889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WordArt 12"/>
          <p:cNvSpPr>
            <a:spLocks noChangeArrowheads="1" noChangeShapeType="1" noTextEdit="1"/>
          </p:cNvSpPr>
          <p:nvPr/>
        </p:nvSpPr>
        <p:spPr bwMode="gray">
          <a:xfrm rot="18977292">
            <a:off x="3995736" y="2952762"/>
            <a:ext cx="1341437" cy="992187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2675440"/>
              </a:avLst>
            </a:prstTxWarp>
          </a:bodyPr>
          <a:lstStyle/>
          <a:p>
            <a:pPr algn="ctr" rtl="0" latinLnBrk="0"/>
            <a:r>
              <a:rPr lang="en-US" altLang="ko-KR" sz="800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Fast O </a:t>
            </a:r>
            <a:r>
              <a:rPr lang="en-US" altLang="ko-KR" sz="800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Team</a:t>
            </a:r>
            <a:endParaRPr lang="ko-KR" altLang="en-US" sz="800" kern="10" spc="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WordArt 13"/>
          <p:cNvSpPr>
            <a:spLocks noChangeArrowheads="1" noChangeShapeType="1" noTextEdit="1"/>
          </p:cNvSpPr>
          <p:nvPr/>
        </p:nvSpPr>
        <p:spPr bwMode="gray">
          <a:xfrm rot="2686923">
            <a:off x="4917064" y="2918732"/>
            <a:ext cx="1338263" cy="992188"/>
          </a:xfrm>
          <a:prstGeom prst="rect">
            <a:avLst/>
          </a:prstGeom>
        </p:spPr>
        <p:txBody>
          <a:bodyPr wrap="none" fromWordArt="1">
            <a:prstTxWarp prst="textArchUp">
              <a:avLst>
                <a:gd name="adj" fmla="val 12211375"/>
              </a:avLst>
            </a:prstTxWarp>
          </a:bodyPr>
          <a:lstStyle/>
          <a:p>
            <a:pPr algn="ctr" rtl="0" latinLnBrk="0"/>
            <a:r>
              <a:rPr lang="en-US" altLang="ko-KR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Party Y Team</a:t>
            </a:r>
            <a:endParaRPr lang="ko-KR" altLang="en-US" sz="1800" kern="10" spc="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WordArt 14"/>
          <p:cNvSpPr>
            <a:spLocks noChangeArrowheads="1" noChangeShapeType="1" noTextEdit="1"/>
          </p:cNvSpPr>
          <p:nvPr/>
        </p:nvSpPr>
        <p:spPr bwMode="gray">
          <a:xfrm rot="2760178">
            <a:off x="3890648" y="4048222"/>
            <a:ext cx="1246188" cy="495300"/>
          </a:xfrm>
          <a:prstGeom prst="rect">
            <a:avLst/>
          </a:prstGeom>
        </p:spPr>
        <p:txBody>
          <a:bodyPr wrap="none" fromWordArt="1">
            <a:prstTxWarp prst="textArchDown">
              <a:avLst>
                <a:gd name="adj" fmla="val 1383892"/>
              </a:avLst>
            </a:prstTxWarp>
          </a:bodyPr>
          <a:lstStyle/>
          <a:p>
            <a:pPr algn="ctr" rtl="0" latinLnBrk="0"/>
            <a:r>
              <a:rPr lang="en-US" altLang="ko-KR" sz="1600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Slow O </a:t>
            </a:r>
            <a:r>
              <a:rPr lang="en-US" altLang="ko-KR" sz="1600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Team</a:t>
            </a:r>
            <a:endParaRPr lang="ko-KR" altLang="en-US" sz="1600" kern="10" spc="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WordArt 15"/>
          <p:cNvSpPr>
            <a:spLocks noChangeArrowheads="1" noChangeShapeType="1" noTextEdit="1"/>
          </p:cNvSpPr>
          <p:nvPr/>
        </p:nvSpPr>
        <p:spPr bwMode="gray">
          <a:xfrm rot="19084014">
            <a:off x="5027902" y="4063636"/>
            <a:ext cx="1233487" cy="500062"/>
          </a:xfrm>
          <a:prstGeom prst="rect">
            <a:avLst/>
          </a:prstGeom>
        </p:spPr>
        <p:txBody>
          <a:bodyPr wrap="none" fromWordArt="1">
            <a:prstTxWarp prst="textArchDown">
              <a:avLst>
                <a:gd name="adj" fmla="val 441787"/>
              </a:avLst>
            </a:prstTxWarp>
          </a:bodyPr>
          <a:lstStyle/>
          <a:p>
            <a:pPr algn="ctr" rtl="0" latinLnBrk="0"/>
            <a:r>
              <a:rPr lang="en-US" altLang="ko-KR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Rest Y </a:t>
            </a:r>
            <a:r>
              <a:rPr lang="en-US" altLang="ko-KR" kern="10" dirty="0" smtClean="0">
                <a:ln w="63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Team</a:t>
            </a:r>
            <a:endParaRPr lang="ko-KR" altLang="en-US" sz="1800" kern="10" spc="0" dirty="0">
              <a:ln w="6350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타원 59"/>
          <p:cNvSpPr/>
          <p:nvPr/>
        </p:nvSpPr>
        <p:spPr>
          <a:xfrm>
            <a:off x="4429773" y="3041853"/>
            <a:ext cx="1428760" cy="142876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101600" dist="50800" dir="14160000">
              <a:prstClr val="black">
                <a:alpha val="70000"/>
              </a:prstClr>
            </a:innerShdw>
          </a:effectLst>
          <a:scene3d>
            <a:camera prst="orthographicFront"/>
            <a:lightRig rig="sof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chemeClr val="tx1"/>
                </a:solidFill>
                <a:latin typeface="+mn-ea"/>
                <a:cs typeface="Arial" pitchFamily="34" charset="0"/>
              </a:rPr>
              <a:t>*</a:t>
            </a:r>
            <a:endParaRPr kumimoji="1" lang="ko-KR" altLang="ko-KR" sz="2400" b="1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black">
          <a:xfrm>
            <a:off x="1272675" y="2608810"/>
            <a:ext cx="2506711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빠르게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도는 루트 선호</a:t>
            </a:r>
            <a:endParaRPr kumimoji="1" lang="en-US" altLang="ko-KR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연령</a:t>
            </a: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: 40</a:t>
            </a:r>
            <a:r>
              <a:rPr kumimoji="1" lang="ko-KR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세 이상</a:t>
            </a:r>
            <a:endParaRPr kumimoji="1" lang="ko-KR" altLang="ko-KR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black">
          <a:xfrm>
            <a:off x="6569365" y="2608810"/>
            <a:ext cx="2611437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여행지와 흥 선호</a:t>
            </a:r>
            <a:endParaRPr kumimoji="1"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연령</a:t>
            </a:r>
            <a:r>
              <a:rPr kumimoji="1"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: 39</a:t>
            </a: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세 이하</a:t>
            </a:r>
            <a:endParaRPr kumimoji="1" lang="ko-KR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black">
          <a:xfrm>
            <a:off x="6605877" y="3959054"/>
            <a:ext cx="2608291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여행지에서의 </a:t>
            </a:r>
            <a:r>
              <a:rPr kumimoji="1" lang="ko-KR" altLang="en-US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힐링</a:t>
            </a:r>
            <a:r>
              <a:rPr kumimoji="1" lang="ko-KR" altLang="en-US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선호</a:t>
            </a:r>
            <a:endParaRPr kumimoji="1"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연령</a:t>
            </a:r>
            <a:r>
              <a:rPr kumimoji="1"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: 39</a:t>
            </a:r>
            <a:r>
              <a:rPr kumimoji="1"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세 이하</a:t>
            </a:r>
            <a:endParaRPr kumimoji="1" lang="ko-KR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000" dirty="0" smtClean="0"/>
              <a:t>페르소나 분석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>_ </a:t>
            </a:r>
            <a:r>
              <a:rPr lang="en-US" altLang="ko-KR" sz="4000" dirty="0" smtClean="0"/>
              <a:t>O</a:t>
            </a:r>
            <a:r>
              <a:rPr lang="en-US" altLang="ko-KR" sz="4000" dirty="0" smtClean="0">
                <a:solidFill>
                  <a:schemeClr val="bg1">
                    <a:lumMod val="75000"/>
                  </a:schemeClr>
                </a:solidFill>
              </a:rPr>
              <a:t>(older) </a:t>
            </a:r>
            <a:r>
              <a:rPr lang="en-US" altLang="ko-KR" sz="4000" dirty="0" smtClean="0"/>
              <a:t>Team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ZA" dirty="0"/>
          </a:p>
        </p:txBody>
      </p:sp>
      <p:sp>
        <p:nvSpPr>
          <p:cNvPr id="9" name="직사각형 8"/>
          <p:cNvSpPr/>
          <p:nvPr/>
        </p:nvSpPr>
        <p:spPr>
          <a:xfrm>
            <a:off x="10374284" y="6234545"/>
            <a:ext cx="931025" cy="62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202755"/>
              </p:ext>
            </p:extLst>
          </p:nvPr>
        </p:nvGraphicFramePr>
        <p:xfrm>
          <a:off x="432000" y="1155035"/>
          <a:ext cx="9198001" cy="52467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57221"/>
                <a:gridCol w="3820390"/>
                <a:gridCol w="3820390"/>
              </a:tblGrid>
              <a:tr h="10576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Fast Type</a:t>
                      </a:r>
                      <a:endParaRPr lang="ko-KR" altLang="en-US" sz="2400" dirty="0" smtClean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</a:rPr>
                        <a:t>Slow Type</a:t>
                      </a:r>
                      <a:endParaRPr lang="ko-KR" altLang="en-US" sz="2400" dirty="0" smtClean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5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성격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조급함 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적극적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여러지역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빠른길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느긋함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즉흥적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적게보더라도</a:t>
                      </a: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깊게느끼기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86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정해진 시간 내에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최대한 많은 것들을 보는 루트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다양성보다는 깊이 중시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천천히 그리고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깊게 여행지 탐방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919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설정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이동경로가 많아지므로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합리적 선에서 높은 비용 책정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자유시간을 늘리므로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합리적으로 저렴한 비용 책정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  <a:tr h="1551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빠른 이동속도가 어려운 여행객이 있을 수 있으므로 최소 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인솔자 배치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전 루트에 대한 사전의견조율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이동시간을 효율적으로 활용하여야 함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*for Web: </a:t>
                      </a: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빠르고 간단한 인터페이스 제작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거동이  불편한 여행객이 있을 수 있음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중 의견 조율하며 루트변경 용이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여행지에 대한 인솔자의 깊은 이해도 필요</a:t>
                      </a: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endParaRPr lang="en-US" altLang="ko-KR" sz="1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Web: </a:t>
                      </a: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카테고리의 단순화 및</a:t>
                      </a:r>
                      <a:endParaRPr lang="en-US" altLang="ko-KR" sz="14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별 사전정보 세부기재 필요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1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25_TF16411245" id="{48ABCD2E-ECB9-4F4D-B10A-FB0B5068B39E}" vid="{80265098-3DD7-47A1-A44A-7C546C68562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F869D89-072C-4F46-9050-EAD8E79591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61CFE-D4DA-4753-A9A5-D482B9609A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6dc4bcd6-49db-4c07-9060-8acfc67cef9f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fb0879af-3eba-417a-a55a-ffe6dcd6ca77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미니멀리즘 컬러 프레젠테이션</Template>
  <TotalTime>0</TotalTime>
  <Words>387</Words>
  <Application>Microsoft Office PowerPoint</Application>
  <PresentationFormat>와이드스크린</PresentationFormat>
  <Paragraphs>175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HY견고딕</vt:lpstr>
      <vt:lpstr>굴림</vt:lpstr>
      <vt:lpstr>맑은 고딕</vt:lpstr>
      <vt:lpstr>Arial</vt:lpstr>
      <vt:lpstr>Times New Roman</vt:lpstr>
      <vt:lpstr>Office 테마</vt:lpstr>
      <vt:lpstr>웹페이지 제작 및 페르소나 분석</vt:lpstr>
      <vt:lpstr>홈페이지 구상</vt:lpstr>
      <vt:lpstr>현지 인솔 여행사 홈페이지</vt:lpstr>
      <vt:lpstr>PowerPoint 프레젠테이션</vt:lpstr>
      <vt:lpstr>PowerPoint 프레젠테이션</vt:lpstr>
      <vt:lpstr>PowerPoint 프레젠테이션</vt:lpstr>
      <vt:lpstr>User 분석</vt:lpstr>
      <vt:lpstr>페르소나 분석</vt:lpstr>
      <vt:lpstr>페르소나 분석 _ O(older) Team</vt:lpstr>
      <vt:lpstr>페르소나 분석 _ Y(Younger) Team</vt:lpstr>
      <vt:lpstr>참고사이트</vt:lpstr>
      <vt:lpstr>감사합니다!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2020-10-14T03:38:54Z</dcterms:created>
  <dcterms:modified xsi:type="dcterms:W3CDTF">2020-10-16T02:46:06Z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